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8" r:id="rId5"/>
    <p:sldId id="256" r:id="rId6"/>
    <p:sldId id="257" r:id="rId7"/>
    <p:sldId id="316" r:id="rId8"/>
    <p:sldId id="258" r:id="rId9"/>
    <p:sldId id="259" r:id="rId10"/>
    <p:sldId id="320" r:id="rId11"/>
    <p:sldId id="319" r:id="rId12"/>
    <p:sldId id="318" r:id="rId13"/>
    <p:sldId id="321" r:id="rId14"/>
    <p:sldId id="315" r:id="rId15"/>
    <p:sldId id="32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A819C-E012-4AFF-A6BB-57638B097E12}" v="3" dt="2021-11-22T12:47:4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B84A819C-E012-4AFF-A6BB-57638B097E12}"/>
    <pc:docChg chg="custSel delSld modSld">
      <pc:chgData name="Stijn Weijermars" userId="2933e1d2-70ff-47b3-ad61-d61e32fda646" providerId="ADAL" clId="{B84A819C-E012-4AFF-A6BB-57638B097E12}" dt="2021-11-22T12:47:50.470" v="34" actId="47"/>
      <pc:docMkLst>
        <pc:docMk/>
      </pc:docMkLst>
      <pc:sldChg chg="delSp modSp mod">
        <pc:chgData name="Stijn Weijermars" userId="2933e1d2-70ff-47b3-ad61-d61e32fda646" providerId="ADAL" clId="{B84A819C-E012-4AFF-A6BB-57638B097E12}" dt="2021-11-22T12:37:44.941" v="32" actId="478"/>
        <pc:sldMkLst>
          <pc:docMk/>
          <pc:sldMk cId="3854022411" sldId="256"/>
        </pc:sldMkLst>
        <pc:spChg chg="mod">
          <ac:chgData name="Stijn Weijermars" userId="2933e1d2-70ff-47b3-ad61-d61e32fda646" providerId="ADAL" clId="{B84A819C-E012-4AFF-A6BB-57638B097E12}" dt="2021-11-22T12:37:25.305" v="31" actId="207"/>
          <ac:spMkLst>
            <pc:docMk/>
            <pc:sldMk cId="3854022411" sldId="256"/>
            <ac:spMk id="3" creationId="{A218FED7-AB46-4296-A2AB-73E4BDC03138}"/>
          </ac:spMkLst>
        </pc:spChg>
        <pc:graphicFrameChg chg="del">
          <ac:chgData name="Stijn Weijermars" userId="2933e1d2-70ff-47b3-ad61-d61e32fda646" providerId="ADAL" clId="{B84A819C-E012-4AFF-A6BB-57638B097E12}" dt="2021-11-22T12:37:44.941" v="32" actId="478"/>
          <ac:graphicFrameMkLst>
            <pc:docMk/>
            <pc:sldMk cId="3854022411" sldId="256"/>
            <ac:graphicFrameMk id="13" creationId="{BBD81BF5-9E86-4852-B783-21B8761DB99C}"/>
          </ac:graphicFrameMkLst>
        </pc:graphicFrameChg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1054132113" sldId="257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1900244631" sldId="258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4192661210" sldId="260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1046626215" sldId="262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1512741525" sldId="264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0" sldId="266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0" sldId="267"/>
        </pc:sldMkLst>
      </pc:sldChg>
      <pc:sldChg chg="modSp mod">
        <pc:chgData name="Stijn Weijermars" userId="2933e1d2-70ff-47b3-ad61-d61e32fda646" providerId="ADAL" clId="{B84A819C-E012-4AFF-A6BB-57638B097E12}" dt="2021-11-22T12:37:18.689" v="30" actId="207"/>
        <pc:sldMkLst>
          <pc:docMk/>
          <pc:sldMk cId="3878736986" sldId="268"/>
        </pc:sldMkLst>
        <pc:spChg chg="mod">
          <ac:chgData name="Stijn Weijermars" userId="2933e1d2-70ff-47b3-ad61-d61e32fda646" providerId="ADAL" clId="{B84A819C-E012-4AFF-A6BB-57638B097E12}" dt="2021-11-22T12:36:16.101" v="25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B84A819C-E012-4AFF-A6BB-57638B097E12}" dt="2021-11-22T12:36:28.973" v="29" actId="20577"/>
          <ac:spMkLst>
            <pc:docMk/>
            <pc:sldMk cId="3878736986" sldId="268"/>
            <ac:spMk id="8" creationId="{BBD7C9EE-C66F-4B59-9527-5D3C27382E5E}"/>
          </ac:spMkLst>
        </pc:spChg>
        <pc:spChg chg="mod">
          <ac:chgData name="Stijn Weijermars" userId="2933e1d2-70ff-47b3-ad61-d61e32fda646" providerId="ADAL" clId="{B84A819C-E012-4AFF-A6BB-57638B097E12}" dt="2021-11-22T12:37:18.689" v="30" actId="207"/>
          <ac:spMkLst>
            <pc:docMk/>
            <pc:sldMk cId="3878736986" sldId="268"/>
            <ac:spMk id="9" creationId="{3F2503CA-BD50-40D9-B48F-71457F24A0B4}"/>
          </ac:spMkLst>
        </pc:spChg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0" sldId="269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0" sldId="270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3179560746" sldId="271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2690150298" sldId="272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2849366484" sldId="274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760066822" sldId="276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3424898748" sldId="277"/>
        </pc:sldMkLst>
      </pc:sldChg>
      <pc:sldChg chg="del">
        <pc:chgData name="Stijn Weijermars" userId="2933e1d2-70ff-47b3-ad61-d61e32fda646" providerId="ADAL" clId="{B84A819C-E012-4AFF-A6BB-57638B097E12}" dt="2021-11-22T12:34:22.519" v="0" actId="2696"/>
        <pc:sldMkLst>
          <pc:docMk/>
          <pc:sldMk cId="0" sldId="278"/>
        </pc:sldMkLst>
      </pc:sldChg>
      <pc:sldChg chg="modSp">
        <pc:chgData name="Stijn Weijermars" userId="2933e1d2-70ff-47b3-ad61-d61e32fda646" providerId="ADAL" clId="{B84A819C-E012-4AFF-A6BB-57638B097E12}" dt="2021-11-22T12:45:53.530" v="33" actId="1076"/>
        <pc:sldMkLst>
          <pc:docMk/>
          <pc:sldMk cId="1468090294" sldId="319"/>
        </pc:sldMkLst>
        <pc:picChg chg="mod">
          <ac:chgData name="Stijn Weijermars" userId="2933e1d2-70ff-47b3-ad61-d61e32fda646" providerId="ADAL" clId="{B84A819C-E012-4AFF-A6BB-57638B097E12}" dt="2021-11-22T12:45:53.530" v="33" actId="1076"/>
          <ac:picMkLst>
            <pc:docMk/>
            <pc:sldMk cId="1468090294" sldId="319"/>
            <ac:picMk id="1026" creationId="{CBC19074-33C3-46A2-A38F-C40805E975CB}"/>
          </ac:picMkLst>
        </pc:picChg>
      </pc:sldChg>
      <pc:sldChg chg="del">
        <pc:chgData name="Stijn Weijermars" userId="2933e1d2-70ff-47b3-ad61-d61e32fda646" providerId="ADAL" clId="{B84A819C-E012-4AFF-A6BB-57638B097E12}" dt="2021-11-22T12:47:50.470" v="34" actId="47"/>
        <pc:sldMkLst>
          <pc:docMk/>
          <pc:sldMk cId="1000065835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9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1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Schaalvergroting gaat hand in hand met globalisering. </a:t>
            </a:r>
          </a:p>
          <a:p>
            <a:endParaRPr lang="nl-NL" dirty="0"/>
          </a:p>
          <a:p>
            <a:r>
              <a:rPr lang="nl-NL" dirty="0"/>
              <a:t>5 duizend definities van globalisering….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5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bbp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is de totale geldwaarde van alle in een land geproduceerde goederen en diensten gedurende een bepaalde periode (meestal een jaar). Meestal wordt met dit begrip 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tegen marktprijzen bedoeld.</a:t>
            </a:r>
          </a:p>
          <a:p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exporteert Nederland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Machines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Metalen en metaal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Bloemen en planten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Aardgas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Vlees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Farmaceutische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Organische chemie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3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MINDER GOED VOORBEELD:</a:t>
            </a:r>
          </a:p>
          <a:p>
            <a:endParaRPr lang="nl-NL" dirty="0"/>
          </a:p>
          <a:p>
            <a:r>
              <a:rPr lang="nl-NL" dirty="0"/>
              <a:t>Ronald van Zetten CEO Hema (2013)</a:t>
            </a:r>
          </a:p>
          <a:p>
            <a:r>
              <a:rPr lang="nl-NL" dirty="0"/>
              <a:t>In documentaire: “de paar </a:t>
            </a:r>
            <a:r>
              <a:rPr lang="nl-NL" dirty="0" err="1"/>
              <a:t>euroootjes</a:t>
            </a:r>
            <a:r>
              <a:rPr lang="nl-NL" dirty="0"/>
              <a:t> die er in Nederland nog in de markt zijn, die gaan we gewoon pakken!”</a:t>
            </a:r>
          </a:p>
          <a:p>
            <a:endParaRPr lang="nl-NL" dirty="0"/>
          </a:p>
          <a:p>
            <a:r>
              <a:rPr lang="nl-NL" dirty="0"/>
              <a:t>De marges op producten van HEMA zijn minimaal (kopen en verkopen van producten).</a:t>
            </a:r>
          </a:p>
          <a:p>
            <a:r>
              <a:rPr lang="nl-NL" dirty="0"/>
              <a:t>Had/heeft behalve winkels in Nederland ook winkels in België, Frankrijk en Duitsland. Wilde zich gaan vestigen in China. </a:t>
            </a:r>
          </a:p>
          <a:p>
            <a:endParaRPr lang="nl-NL" dirty="0"/>
          </a:p>
          <a:p>
            <a:r>
              <a:rPr lang="nl-NL" dirty="0"/>
              <a:t>Waarom ondernemen op grote schaal?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Hoe groter het afzetgebied, hoe economischer je kunt produceren. </a:t>
            </a:r>
          </a:p>
          <a:p>
            <a:endParaRPr lang="nl-NL" dirty="0"/>
          </a:p>
          <a:p>
            <a:r>
              <a:rPr lang="nl-NL" dirty="0"/>
              <a:t>Ondernemen op basis van de goedkoopste kostprijs in zichzelf niet duurzaam</a:t>
            </a:r>
          </a:p>
          <a:p>
            <a:r>
              <a:rPr lang="nl-NL" dirty="0"/>
              <a:t>30 – 50 % van het geproduceerde voedsel komt/kwam nooit in een menselijke maag….. </a:t>
            </a:r>
          </a:p>
          <a:p>
            <a:endParaRPr lang="nl-NL" dirty="0"/>
          </a:p>
          <a:p>
            <a:r>
              <a:rPr lang="nl-NL" dirty="0"/>
              <a:t>OORZAAK van goedkoper en meer </a:t>
            </a:r>
            <a:r>
              <a:rPr lang="nl-NL" dirty="0" err="1"/>
              <a:t>meer</a:t>
            </a:r>
            <a:r>
              <a:rPr lang="nl-NL" dirty="0"/>
              <a:t> </a:t>
            </a:r>
            <a:r>
              <a:rPr lang="nl-NL" dirty="0" err="1"/>
              <a:t>meer</a:t>
            </a:r>
            <a:r>
              <a:rPr lang="nl-NL" dirty="0"/>
              <a:t>, globalisering. </a:t>
            </a:r>
          </a:p>
          <a:p>
            <a:r>
              <a:rPr lang="nl-NL" dirty="0"/>
              <a:t>Hoe gaat het nu met </a:t>
            </a:r>
            <a:r>
              <a:rPr lang="nl-NL" dirty="0" err="1"/>
              <a:t>hema</a:t>
            </a:r>
            <a:r>
              <a:rPr lang="nl-NL" dirty="0"/>
              <a:t>? </a:t>
            </a:r>
          </a:p>
          <a:p>
            <a:endParaRPr lang="nl-NL" dirty="0"/>
          </a:p>
          <a:p>
            <a:endParaRPr lang="nl-NL" b="1" dirty="0"/>
          </a:p>
          <a:p>
            <a:r>
              <a:rPr lang="nl-NL" b="1" dirty="0"/>
              <a:t>Oude economie, grondstoffen, beschermde systemen en technologieën gaven/geven bedrijven macht!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2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Wereldbol niet als een middel om te maximaliseren en hierdoor te concurreren op prijs.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Maar door samenwerking, om unieke kwaliteiten van de verschillende markten en schaalniveaus met elkaar te laten interacteren en hiermee tot </a:t>
            </a:r>
            <a:r>
              <a:rPr lang="nl-NL" dirty="0" err="1"/>
              <a:t>waardecreatie</a:t>
            </a:r>
            <a:r>
              <a:rPr lang="nl-NL" dirty="0"/>
              <a:t> te komen.</a:t>
            </a:r>
          </a:p>
          <a:p>
            <a:r>
              <a:rPr lang="nl-NL" dirty="0"/>
              <a:t>Uitgaan van kracht en niet langer van macht. </a:t>
            </a:r>
          </a:p>
          <a:p>
            <a:endParaRPr lang="nl-NL" dirty="0"/>
          </a:p>
          <a:p>
            <a:r>
              <a:rPr lang="nl-NL" b="1" dirty="0"/>
              <a:t>Ideeën </a:t>
            </a:r>
          </a:p>
          <a:p>
            <a:r>
              <a:rPr lang="nl-NL" dirty="0"/>
              <a:t>Creativiteit en innovatie worden belangrijk, niet meer de laagste prijs. </a:t>
            </a:r>
          </a:p>
          <a:p>
            <a:endParaRPr lang="nl-NL" dirty="0"/>
          </a:p>
          <a:p>
            <a:r>
              <a:rPr lang="nl-NL" b="1" dirty="0"/>
              <a:t>Vaardigheden</a:t>
            </a:r>
            <a:br>
              <a:rPr lang="nl-NL" b="0" dirty="0"/>
            </a:br>
            <a:r>
              <a:rPr lang="nl-NL" b="0" dirty="0"/>
              <a:t>een idee vertalen naar een product of dienst voor klanten</a:t>
            </a:r>
          </a:p>
          <a:p>
            <a:endParaRPr lang="nl-NL" b="0" dirty="0"/>
          </a:p>
          <a:p>
            <a:r>
              <a:rPr lang="nl-NL" b="1" dirty="0"/>
              <a:t>Verbinding</a:t>
            </a:r>
            <a:endParaRPr lang="nl-NL" b="0" dirty="0"/>
          </a:p>
          <a:p>
            <a:r>
              <a:rPr lang="nl-NL" b="0" dirty="0"/>
              <a:t>Op zoek naar andere bedrijven, netwerk die jou onderneming beter kan maken. </a:t>
            </a:r>
          </a:p>
          <a:p>
            <a:endParaRPr lang="nl-NL" b="0" dirty="0"/>
          </a:p>
          <a:p>
            <a:r>
              <a:rPr lang="nl-NL" b="0" dirty="0"/>
              <a:t>Nadeel: die drie punten verliezen snel hun waarde als je er niet mee bezig blijft.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83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Bedrijven niet meer alleen onderdeel van het probleem, maar onderdeel van de oplossing</a:t>
            </a:r>
          </a:p>
          <a:p>
            <a:r>
              <a:rPr lang="nl-NL" b="1" dirty="0"/>
              <a:t>Voorbeeld in boek: </a:t>
            </a:r>
            <a:br>
              <a:rPr lang="nl-NL" dirty="0"/>
            </a:br>
            <a:r>
              <a:rPr lang="nl-NL" dirty="0"/>
              <a:t>3D printer, onderdelen voor bepaalde producten kan je 3D printen, dit kan lokaal en lokaal in elkaar gezet worden. </a:t>
            </a:r>
          </a:p>
          <a:p>
            <a:r>
              <a:rPr lang="nl-NL" dirty="0"/>
              <a:t>Terwijl deze kennis gedeeld kan worden over heel de wereld.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22-11-2021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22-11-2021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22-11-2021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22-11-2021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22-11-2021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915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4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22-11-2021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22-11-2021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tYxhvvc1s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RcaWeHtW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24-11-2021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Schaalgrootte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Nieuwe</a:t>
            </a:r>
            <a:r>
              <a:rPr lang="nl-NL" dirty="0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5F1873-598F-4D80-A30C-F2BAEFAA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Ondernemen met je buren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295683-764B-4EE9-8ACB-650247E66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>
            <a:normAutofit/>
          </a:bodyPr>
          <a:lstStyle/>
          <a:p>
            <a:r>
              <a:rPr lang="nl-NL" sz="1800" dirty="0"/>
              <a:t>Kleinschalig en lokaal een belangrijke rol.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2000" b="1" i="1" dirty="0" err="1"/>
              <a:t>Glocalisering</a:t>
            </a:r>
            <a:r>
              <a:rPr lang="nl-NL" sz="2000" b="1" i="1" dirty="0"/>
              <a:t> </a:t>
            </a:r>
            <a:endParaRPr lang="nl-NL" sz="2000" dirty="0"/>
          </a:p>
          <a:p>
            <a:r>
              <a:rPr lang="nl-NL" sz="2000" dirty="0"/>
              <a:t>Productie – lokaal</a:t>
            </a:r>
          </a:p>
          <a:p>
            <a:endParaRPr lang="nl-NL" sz="2000" dirty="0"/>
          </a:p>
          <a:p>
            <a:r>
              <a:rPr lang="nl-NL" sz="2000" dirty="0"/>
              <a:t>Kennis en ontwikkeling – globaal</a:t>
            </a:r>
          </a:p>
          <a:p>
            <a:endParaRPr lang="nl-NL" sz="2000" dirty="0"/>
          </a:p>
        </p:txBody>
      </p:sp>
      <p:pic>
        <p:nvPicPr>
          <p:cNvPr id="7170" name="Picture 2" descr="Zeven manieren om ondernemers te bedanken">
            <a:extLst>
              <a:ext uri="{FF2B5EF4-FFF2-40B4-BE49-F238E27FC236}">
                <a16:creationId xmlns:a16="http://schemas.microsoft.com/office/drawing/2014/main" id="{0134A671-60C1-4247-88F8-521B49343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r="15062"/>
          <a:stretch/>
        </p:blipFill>
        <p:spPr bwMode="auto">
          <a:xfrm>
            <a:off x="7005917" y="1797919"/>
            <a:ext cx="3415553" cy="32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A2DD1-0C96-4053-B38E-C10FCF9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730252"/>
            <a:ext cx="4011084" cy="485800"/>
          </a:xfrm>
        </p:spPr>
        <p:txBody>
          <a:bodyPr>
            <a:normAutofit/>
          </a:bodyPr>
          <a:lstStyle/>
          <a:p>
            <a:r>
              <a:rPr lang="nl-NL" sz="2400" i="1" dirty="0" err="1"/>
              <a:t>Glocalisering</a:t>
            </a:r>
            <a:r>
              <a:rPr lang="nl-NL" sz="2400" i="1" dirty="0"/>
              <a:t> 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838D8-164B-44D3-8B6E-E482E582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708990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055C07-A363-449A-B7D1-CD13B93A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" y="1216052"/>
            <a:ext cx="6072554" cy="49561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Hoe: 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Individueel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Hulp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: internet: zoekterm MVO, ondernemen, de nieuwe economie onderneming</a:t>
            </a:r>
            <a:br>
              <a:rPr lang="nl-NL" sz="2000" dirty="0"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Uitkomst: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Antwoorden op de volgende vragen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Tijd: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15 minuten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Wat: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D2B0C"/>
                </a:solidFill>
                <a:ea typeface="Times New Roman" panose="02020603050405020304" pitchFamily="18" charset="0"/>
              </a:rPr>
              <a:t>Beantwoord de volgende vragen: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/>
              <a:t>Welke onderneming in de buurt van jou woonplaats onderneemt volgens de nieuwe economie (MVO)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/>
              <a:t>Denk hierbij aan: 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Verplaats zo min mogelijk</a:t>
            </a:r>
          </a:p>
          <a:p>
            <a:pPr marL="285750" indent="-285750">
              <a:buFontTx/>
              <a:buChar char="-"/>
            </a:pPr>
            <a:r>
              <a:rPr lang="nl-NL" sz="2000" i="1" dirty="0" err="1"/>
              <a:t>glocalisering</a:t>
            </a:r>
            <a:endParaRPr lang="nl-NL" sz="20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ea typeface="Calibri" panose="020F0502020204030204" pitchFamily="34" charset="0"/>
              </a:rPr>
              <a:t>Klaar:</a:t>
            </a:r>
            <a:r>
              <a:rPr lang="nl-NL" sz="2000" dirty="0">
                <a:effectLst/>
                <a:ea typeface="Calibri" panose="020F0502020204030204" pitchFamily="34" charset="0"/>
              </a:rPr>
              <a:t> Verder met je eigen onderneming</a:t>
            </a:r>
            <a:endParaRPr lang="nl-NL" sz="2000" b="1" dirty="0">
              <a:effectLst/>
              <a:ea typeface="Calibri" panose="020F0502020204030204" pitchFamily="34" charset="0"/>
            </a:endParaRPr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</p:txBody>
      </p:sp>
      <p:pic>
        <p:nvPicPr>
          <p:cNvPr id="4098" name="Picture 2" descr="Krachtenbundeling voor snellere omslag naar nieuwe economie | Blog |  Duurzaam Gebouwd">
            <a:extLst>
              <a:ext uri="{FF2B5EF4-FFF2-40B4-BE49-F238E27FC236}">
                <a16:creationId xmlns:a16="http://schemas.microsoft.com/office/drawing/2014/main" id="{2A5AD6B6-0847-424B-9077-5EF83106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0" y="2191871"/>
            <a:ext cx="4635690" cy="28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2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DDC2BB-ABAA-4876-A26B-3F7C7C4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9A6AC7F-C92C-431E-9762-E7F4E673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6863" y="679707"/>
            <a:ext cx="6815137" cy="25199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3CAD57E-C2AA-48DE-95B7-C71AE64B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1764506"/>
          </a:xfrm>
        </p:spPr>
        <p:txBody>
          <a:bodyPr>
            <a:normAutofit/>
          </a:bodyPr>
          <a:lstStyle/>
          <a:p>
            <a:r>
              <a:rPr lang="nl-NL" sz="1800" dirty="0"/>
              <a:t>The economist:</a:t>
            </a:r>
            <a:br>
              <a:rPr lang="nl-NL" sz="1800" dirty="0"/>
            </a:br>
            <a:r>
              <a:rPr lang="nl-NL" sz="1800" i="1" dirty="0"/>
              <a:t>Globalisering is het almaar vrijer verkeer van goederen, diensten, ideeën en personen over de hele wereld. </a:t>
            </a:r>
          </a:p>
          <a:p>
            <a:endParaRPr lang="nl-NL" sz="1800" i="1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C84B260C-F5F7-4CEA-BB96-2DCB59D4B622}"/>
              </a:ext>
            </a:extLst>
          </p:cNvPr>
          <p:cNvSpPr txBox="1">
            <a:spLocks/>
          </p:cNvSpPr>
          <p:nvPr/>
        </p:nvSpPr>
        <p:spPr>
          <a:xfrm>
            <a:off x="609601" y="3199607"/>
            <a:ext cx="4011084" cy="45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Schaalgrootte 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F1CB4A91-4A97-42CA-AD5D-47F445DF6D08}"/>
              </a:ext>
            </a:extLst>
          </p:cNvPr>
          <p:cNvSpPr txBox="1">
            <a:spLocks/>
          </p:cNvSpPr>
          <p:nvPr/>
        </p:nvSpPr>
        <p:spPr>
          <a:xfrm>
            <a:off x="609601" y="3806267"/>
            <a:ext cx="4011084" cy="176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 omvang van een bedrijf hoe groter hoe beter….</a:t>
            </a:r>
          </a:p>
          <a:p>
            <a:endParaRPr lang="nl-NL" sz="1800" i="1" dirty="0"/>
          </a:p>
          <a:p>
            <a:endParaRPr lang="nl-NL" sz="1800" i="1" dirty="0"/>
          </a:p>
        </p:txBody>
      </p:sp>
      <p:pic>
        <p:nvPicPr>
          <p:cNvPr id="5122" name="Picture 2" descr="Harmes Holding B.V.">
            <a:extLst>
              <a:ext uri="{FF2B5EF4-FFF2-40B4-BE49-F238E27FC236}">
                <a16:creationId xmlns:a16="http://schemas.microsoft.com/office/drawing/2014/main" id="{0B902055-9CCF-4E7A-A11D-EDA587AF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27" y="3429000"/>
            <a:ext cx="6194612" cy="33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3A906-8513-4B98-97CB-467C21DD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Nederlandse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4D76DC-F09E-4779-89EA-DBCE474AD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BBP – bruto binnenlands product</a:t>
            </a:r>
          </a:p>
          <a:p>
            <a:endParaRPr lang="nl-NL" dirty="0"/>
          </a:p>
          <a:p>
            <a:r>
              <a:rPr lang="nl-NL" dirty="0"/>
              <a:t>.  </a:t>
            </a:r>
          </a:p>
        </p:txBody>
      </p:sp>
      <p:pic>
        <p:nvPicPr>
          <p:cNvPr id="2050" name="Picture 2" descr="Conjunctuur en conjunctuurklok - Economielokaal">
            <a:hlinkClick r:id="rId3"/>
            <a:extLst>
              <a:ext uri="{FF2B5EF4-FFF2-40B4-BE49-F238E27FC236}">
                <a16:creationId xmlns:a16="http://schemas.microsoft.com/office/drawing/2014/main" id="{5C576787-0C38-4E0F-8D74-A56573FD4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427453"/>
            <a:ext cx="6815137" cy="3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B9F6B5-2178-4B8E-BF47-1CE5752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32" y="3168846"/>
            <a:ext cx="6299667" cy="35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56AC3F-2E14-4BF1-9BA7-1113C76A34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23" t="23922" r="24506" b="4899"/>
          <a:stretch/>
        </p:blipFill>
        <p:spPr>
          <a:xfrm>
            <a:off x="578161" y="2926799"/>
            <a:ext cx="3931366" cy="3046336"/>
          </a:xfrm>
          <a:prstGeom prst="rect">
            <a:avLst/>
          </a:prstGeom>
        </p:spPr>
      </p:pic>
      <p:pic>
        <p:nvPicPr>
          <p:cNvPr id="8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3E150C1E-15EE-4769-A664-EA7821C83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10097062" y="3065929"/>
            <a:ext cx="2094938" cy="9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FC3754EA-B204-4908-97F7-1B15623A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6087034" cy="1162050"/>
          </a:xfrm>
        </p:spPr>
        <p:txBody>
          <a:bodyPr>
            <a:normAutofit/>
          </a:bodyPr>
          <a:lstStyle/>
          <a:p>
            <a:r>
              <a:rPr lang="nl-NL" sz="2000" dirty="0"/>
              <a:t>HEMA, koopt en verkoopt producten </a:t>
            </a:r>
            <a:br>
              <a:rPr lang="nl-NL" sz="2000" dirty="0"/>
            </a:br>
            <a:r>
              <a:rPr lang="nl-NL" sz="2000" dirty="0"/>
              <a:t>(minimale marge)</a:t>
            </a:r>
            <a:endParaRPr lang="en-US" dirty="0"/>
          </a:p>
        </p:txBody>
      </p:sp>
      <p:pic>
        <p:nvPicPr>
          <p:cNvPr id="1028" name="Picture 4" descr="HOME | We Love HEMA">
            <a:extLst>
              <a:ext uri="{FF2B5EF4-FFF2-40B4-BE49-F238E27FC236}">
                <a16:creationId xmlns:a16="http://schemas.microsoft.com/office/drawing/2014/main" id="{E39D18A4-598E-4878-B110-E3FA7CEDE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753" y="1100326"/>
            <a:ext cx="6701118" cy="50258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A46F393E-631D-46A8-ABA8-DF962BAF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Autofit/>
          </a:bodyPr>
          <a:lstStyle/>
          <a:p>
            <a:r>
              <a:rPr lang="nl-NL" sz="1800" dirty="0"/>
              <a:t>(2013) “De paar </a:t>
            </a:r>
            <a:r>
              <a:rPr lang="nl-NL" sz="1800" dirty="0" err="1"/>
              <a:t>euroootjes</a:t>
            </a:r>
            <a:r>
              <a:rPr lang="nl-NL" sz="1800" dirty="0"/>
              <a:t> die er in Nederland nog in de markt zijn, die gaan we gewoon pakken!”</a:t>
            </a:r>
          </a:p>
          <a:p>
            <a:endParaRPr lang="nl-NL" sz="1800" dirty="0"/>
          </a:p>
          <a:p>
            <a:r>
              <a:rPr lang="nl-NL" sz="1800" dirty="0"/>
              <a:t>Winkels in Nederland, België, Frankrijk en Duitsland wilt naar China…. </a:t>
            </a:r>
          </a:p>
          <a:p>
            <a:endParaRPr lang="nl-NL" sz="1800" dirty="0"/>
          </a:p>
          <a:p>
            <a:r>
              <a:rPr lang="nl-NL" sz="1800" dirty="0"/>
              <a:t>Hoe groter het afzetgebied, hoe economischer je kunt produceren. </a:t>
            </a:r>
          </a:p>
          <a:p>
            <a:endParaRPr lang="nl-NL" sz="1800" dirty="0"/>
          </a:p>
          <a:p>
            <a:r>
              <a:rPr lang="nl-NL" sz="1800" dirty="0"/>
              <a:t>Focus op kwantiteit gaat ten kosten van kwaliteit.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8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86A28-3264-432E-B7B5-3F728A94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849905" cy="1162050"/>
          </a:xfrm>
        </p:spPr>
        <p:txBody>
          <a:bodyPr/>
          <a:lstStyle/>
          <a:p>
            <a:r>
              <a:rPr lang="nl-NL" dirty="0"/>
              <a:t>Concurreren in de nieuwe economie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A9BF00-3E79-4E60-81E8-EA255B821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Wereldbol niet als een middel om te maximaliseren en hierdoor te concurreren op prijs. </a:t>
            </a:r>
          </a:p>
          <a:p>
            <a:endParaRPr lang="nl-NL" sz="1800" dirty="0"/>
          </a:p>
          <a:p>
            <a:r>
              <a:rPr lang="nl-NL" sz="1800" dirty="0"/>
              <a:t>Macht naar kracht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Ideeën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Vaardigheden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verbinding</a:t>
            </a:r>
          </a:p>
        </p:txBody>
      </p:sp>
      <p:pic>
        <p:nvPicPr>
          <p:cNvPr id="1026" name="Picture 2" descr="Afbeelding handen om wereldbol Circulaire Economie">
            <a:hlinkClick r:id="rId3"/>
            <a:extLst>
              <a:ext uri="{FF2B5EF4-FFF2-40B4-BE49-F238E27FC236}">
                <a16:creationId xmlns:a16="http://schemas.microsoft.com/office/drawing/2014/main" id="{B7034E33-B037-4B2B-ACEA-E9501FD98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5" y="1702406"/>
            <a:ext cx="6577501" cy="3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04E62E5B-EB80-445E-AFC7-7E3FC404B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9560506" y="5155593"/>
            <a:ext cx="2476500" cy="10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5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2" y="1667325"/>
            <a:ext cx="9965030" cy="35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Verplaats zo min mogelijk 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Focus op </a:t>
            </a:r>
            <a:r>
              <a:rPr lang="nl-NL" sz="1800" dirty="0" err="1"/>
              <a:t>waardecreatie</a:t>
            </a: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345765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44" y="656692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266</TotalTime>
  <Words>1023</Words>
  <Application>Microsoft Office PowerPoint</Application>
  <PresentationFormat>Breedbeeld</PresentationFormat>
  <Paragraphs>171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Arial</vt:lpstr>
      <vt:lpstr>Arial Black</vt:lpstr>
      <vt:lpstr>Calibri</vt:lpstr>
      <vt:lpstr>Wingdings</vt:lpstr>
      <vt:lpstr>Yuverta</vt:lpstr>
      <vt:lpstr>Nieuwe economie</vt:lpstr>
      <vt:lpstr>De nieuwe economie</vt:lpstr>
      <vt:lpstr>Globalisering</vt:lpstr>
      <vt:lpstr>Groei Nederlandse economie</vt:lpstr>
      <vt:lpstr>HEMA, koopt en verkoopt producten  (minimale marge)</vt:lpstr>
      <vt:lpstr>Concurreren in de nieuwe economie </vt:lpstr>
      <vt:lpstr>Is globalisering dan iets voor in de geschiedenisboeken?</vt:lpstr>
      <vt:lpstr>Drie vuistregels maximaal lokaal en maximaal internationaal</vt:lpstr>
      <vt:lpstr>Lokaal tot mondiaal</vt:lpstr>
      <vt:lpstr>Ondernemen met je buren </vt:lpstr>
      <vt:lpstr>Glocalisering </vt:lpstr>
      <vt:lpstr>De nieuwe economie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28</cp:revision>
  <dcterms:created xsi:type="dcterms:W3CDTF">2021-03-01T11:59:21Z</dcterms:created>
  <dcterms:modified xsi:type="dcterms:W3CDTF">2021-11-22T12:48:13Z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